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7" r:id="rId7"/>
    <p:sldId id="269" r:id="rId8"/>
    <p:sldId id="261" r:id="rId9"/>
    <p:sldId id="262" r:id="rId10"/>
    <p:sldId id="263" r:id="rId11"/>
    <p:sldId id="264" r:id="rId12"/>
    <p:sldId id="265" r:id="rId13"/>
  </p:sldIdLst>
  <p:sldSz cx="18288000" cy="10287000"/>
  <p:notesSz cx="6858000" cy="9144000"/>
  <p:embeddedFontLst>
    <p:embeddedFont>
      <p:font typeface="Canva Sans" panose="020B0503030501040103" pitchFamily="34" charset="0"/>
      <p:regular r:id="rId15"/>
    </p:embeddedFont>
    <p:embeddedFont>
      <p:font typeface="DM Sans" pitchFamily="2" charset="77"/>
      <p:regular r:id="rId16"/>
      <p:bold r:id="rId17"/>
      <p:italic r:id="rId18"/>
      <p:boldItalic r:id="rId19"/>
    </p:embeddedFont>
    <p:embeddedFont>
      <p:font typeface="DM Sans Bold" pitchFamily="2" charset="77"/>
      <p:regular r:id="rId20"/>
      <p:bold r:id="rId21"/>
    </p:embeddedFont>
    <p:embeddedFont>
      <p:font typeface="Montserrat Bold" pitchFamily="2" charset="77"/>
      <p:regular r:id="rId22"/>
      <p:bold r:id="rId23"/>
    </p:embeddedFont>
    <p:embeddedFont>
      <p:font typeface="Montserrat Ultra-Bold" pitchFamily="2" charset="7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 autoAdjust="0"/>
    <p:restoredTop sz="94638" autoAdjust="0"/>
  </p:normalViewPr>
  <p:slideViewPr>
    <p:cSldViewPr>
      <p:cViewPr varScale="1">
        <p:scale>
          <a:sx n="84" d="100"/>
          <a:sy n="84" d="100"/>
        </p:scale>
        <p:origin x="232" y="2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C6B27-5B21-4F45-B072-8B3598DD0730}" type="datetimeFigureOut">
              <a:rPr lang="en-US" smtClean="0"/>
              <a:t>4/5/25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6E00A6-36BF-234D-B27E-738BD094B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94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E00A6-36BF-234D-B27E-738BD094BD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074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500202" y="3939766"/>
            <a:ext cx="10668081" cy="2388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5"/>
              </a:lnSpc>
            </a:pPr>
            <a:r>
              <a:rPr lang="en-US" sz="5085" b="1" spc="1276">
                <a:solidFill>
                  <a:srgbClr val="2DCD8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ANALYZING THE GENDER WAGE GAP IN THE U.S.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54379" y="6351314"/>
            <a:ext cx="14979242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LMU Datathon 2025 – Graduate Track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578805"/>
            <a:ext cx="1028700" cy="127315"/>
            <a:chOff x="0" y="0"/>
            <a:chExt cx="812800" cy="1005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00594"/>
            </a:xfrm>
            <a:custGeom>
              <a:avLst/>
              <a:gdLst/>
              <a:ahLst/>
              <a:cxnLst/>
              <a:rect l="l" t="t" r="r" b="b"/>
              <a:pathLst>
                <a:path w="812800" h="100594">
                  <a:moveTo>
                    <a:pt x="0" y="0"/>
                  </a:moveTo>
                  <a:lnTo>
                    <a:pt x="812800" y="0"/>
                  </a:lnTo>
                  <a:lnTo>
                    <a:pt x="812800" y="100594"/>
                  </a:lnTo>
                  <a:lnTo>
                    <a:pt x="0" y="100594"/>
                  </a:lnTo>
                  <a:close/>
                </a:path>
              </a:pathLst>
            </a:custGeom>
            <a:solidFill>
              <a:srgbClr val="2DCD8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1386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32" name="Picture 31" descr="A graph showing the growth of a number of years&#10;&#10;AI-generated content may be incorrect.">
            <a:extLst>
              <a:ext uri="{FF2B5EF4-FFF2-40B4-BE49-F238E27FC236}">
                <a16:creationId xmlns:a16="http://schemas.microsoft.com/office/drawing/2014/main" id="{3D5B0565-30EE-E9BC-C93B-F6F242605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96264"/>
            <a:ext cx="16232109" cy="9694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529379" y="672229"/>
            <a:ext cx="11842607" cy="2905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096"/>
              </a:lnSpc>
            </a:pPr>
            <a:r>
              <a:rPr lang="en-US" sz="6000" b="1" dirty="0">
                <a:solidFill>
                  <a:srgbClr val="2DCD8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Recommendation</a:t>
            </a:r>
          </a:p>
          <a:p>
            <a:pPr algn="l">
              <a:lnSpc>
                <a:spcPts val="12096"/>
              </a:lnSpc>
            </a:pPr>
            <a:r>
              <a:rPr lang="en-US" sz="6000" b="1" dirty="0">
                <a:solidFill>
                  <a:srgbClr val="2DCD8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Limitations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2400" y="3924300"/>
            <a:ext cx="12801600" cy="20756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960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Organizations should adopt pay transparency and targeted diversity initiatives to address the significant gender wage gap.</a:t>
            </a:r>
          </a:p>
          <a:p>
            <a:pPr algn="just">
              <a:lnSpc>
                <a:spcPts val="1960"/>
              </a:lnSpc>
              <a:spcBef>
                <a:spcPct val="0"/>
              </a:spcBef>
            </a:pPr>
            <a:endParaRPr lang="en-US" sz="2400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just">
              <a:lnSpc>
                <a:spcPts val="1960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Our analysis shows clear inequities across gender, race, and occupation, despite limitations from omitted variables and survey design.</a:t>
            </a:r>
          </a:p>
          <a:p>
            <a:pPr algn="just">
              <a:lnSpc>
                <a:spcPts val="1960"/>
              </a:lnSpc>
              <a:spcBef>
                <a:spcPct val="0"/>
              </a:spcBef>
            </a:pPr>
            <a:endParaRPr lang="en-US" sz="2400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just">
              <a:lnSpc>
                <a:spcPts val="1960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These findings underscore the need for immediate, focused policy and organizational actions to ensure fair compensation.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3868400" y="1345329"/>
            <a:ext cx="3656850" cy="8917803"/>
            <a:chOff x="0" y="0"/>
            <a:chExt cx="566542" cy="138160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66542" cy="1381601"/>
            </a:xfrm>
            <a:custGeom>
              <a:avLst/>
              <a:gdLst/>
              <a:ahLst/>
              <a:cxnLst/>
              <a:rect l="l" t="t" r="r" b="b"/>
              <a:pathLst>
                <a:path w="566542" h="1381601">
                  <a:moveTo>
                    <a:pt x="0" y="0"/>
                  </a:moveTo>
                  <a:lnTo>
                    <a:pt x="566542" y="0"/>
                  </a:lnTo>
                  <a:lnTo>
                    <a:pt x="566542" y="1381601"/>
                  </a:lnTo>
                  <a:lnTo>
                    <a:pt x="0" y="1381601"/>
                  </a:lnTo>
                  <a:close/>
                </a:path>
              </a:pathLst>
            </a:custGeom>
            <a:blipFill>
              <a:blip r:embed="rId2">
                <a:alphaModFix amt="62000"/>
              </a:blip>
              <a:stretch>
                <a:fillRect l="-212734" r="-32256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4267200" y="3578969"/>
            <a:ext cx="9753600" cy="1564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240"/>
              </a:lnSpc>
            </a:pPr>
            <a:r>
              <a:rPr lang="en-US" sz="12000" b="1" dirty="0">
                <a:solidFill>
                  <a:srgbClr val="2DCD8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-309732" y="7440062"/>
            <a:ext cx="18845518" cy="3125697"/>
            <a:chOff x="0" y="0"/>
            <a:chExt cx="2919664" cy="48425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919664" cy="484252"/>
            </a:xfrm>
            <a:custGeom>
              <a:avLst/>
              <a:gdLst/>
              <a:ahLst/>
              <a:cxnLst/>
              <a:rect l="l" t="t" r="r" b="b"/>
              <a:pathLst>
                <a:path w="2919664" h="484252">
                  <a:moveTo>
                    <a:pt x="0" y="0"/>
                  </a:moveTo>
                  <a:lnTo>
                    <a:pt x="2919664" y="0"/>
                  </a:lnTo>
                  <a:lnTo>
                    <a:pt x="2919664" y="484252"/>
                  </a:lnTo>
                  <a:lnTo>
                    <a:pt x="0" y="484252"/>
                  </a:lnTo>
                  <a:close/>
                </a:path>
              </a:pathLst>
            </a:custGeom>
            <a:blipFill>
              <a:blip r:embed="rId2">
                <a:alphaModFix amt="75000"/>
              </a:blip>
              <a:stretch>
                <a:fillRect t="-113737" b="-21282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456151" y="2585543"/>
            <a:ext cx="6085944" cy="304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096"/>
              </a:lnSpc>
            </a:pPr>
            <a:r>
              <a:rPr lang="en-US" sz="9600" b="1" dirty="0">
                <a:solidFill>
                  <a:srgbClr val="2DCD8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 Members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153628" y="2632836"/>
            <a:ext cx="5784725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Team number 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153628" y="3581526"/>
            <a:ext cx="1054325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48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416519" y="3574859"/>
            <a:ext cx="265609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Aryan Khunt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153628" y="4465587"/>
            <a:ext cx="1054325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48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416519" y="4458920"/>
            <a:ext cx="265609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Rutvik Kuttchi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153628" y="5349648"/>
            <a:ext cx="1054325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48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416519" y="6230711"/>
            <a:ext cx="265609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Gaurav Salvi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153628" y="6237378"/>
            <a:ext cx="1054325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48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322460" y="5330294"/>
            <a:ext cx="265609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Manav Mangukiya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880968" y="5828098"/>
            <a:ext cx="3011936" cy="2436133"/>
            <a:chOff x="0" y="0"/>
            <a:chExt cx="793267" cy="6416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93267" cy="641615"/>
            </a:xfrm>
            <a:custGeom>
              <a:avLst/>
              <a:gdLst/>
              <a:ahLst/>
              <a:cxnLst/>
              <a:rect l="l" t="t" r="r" b="b"/>
              <a:pathLst>
                <a:path w="793267" h="641615">
                  <a:moveTo>
                    <a:pt x="38556" y="0"/>
                  </a:moveTo>
                  <a:lnTo>
                    <a:pt x="754711" y="0"/>
                  </a:lnTo>
                  <a:cubicBezTo>
                    <a:pt x="776005" y="0"/>
                    <a:pt x="793267" y="17262"/>
                    <a:pt x="793267" y="38556"/>
                  </a:cubicBezTo>
                  <a:lnTo>
                    <a:pt x="793267" y="603059"/>
                  </a:lnTo>
                  <a:cubicBezTo>
                    <a:pt x="793267" y="613285"/>
                    <a:pt x="789205" y="623092"/>
                    <a:pt x="781974" y="630322"/>
                  </a:cubicBezTo>
                  <a:cubicBezTo>
                    <a:pt x="774744" y="637553"/>
                    <a:pt x="764937" y="641615"/>
                    <a:pt x="754711" y="641615"/>
                  </a:cubicBezTo>
                  <a:lnTo>
                    <a:pt x="38556" y="641615"/>
                  </a:lnTo>
                  <a:cubicBezTo>
                    <a:pt x="17262" y="641615"/>
                    <a:pt x="0" y="624353"/>
                    <a:pt x="0" y="603059"/>
                  </a:cubicBezTo>
                  <a:lnTo>
                    <a:pt x="0" y="38556"/>
                  </a:lnTo>
                  <a:cubicBezTo>
                    <a:pt x="0" y="28330"/>
                    <a:pt x="4062" y="18524"/>
                    <a:pt x="11293" y="11293"/>
                  </a:cubicBezTo>
                  <a:cubicBezTo>
                    <a:pt x="18524" y="4062"/>
                    <a:pt x="28330" y="0"/>
                    <a:pt x="38556" y="0"/>
                  </a:cubicBezTo>
                  <a:close/>
                </a:path>
              </a:pathLst>
            </a:custGeom>
            <a:solidFill>
              <a:srgbClr val="006D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93267" cy="679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293368" y="5611992"/>
            <a:ext cx="3346669" cy="2652240"/>
            <a:chOff x="0" y="0"/>
            <a:chExt cx="881427" cy="69853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81427" cy="698532"/>
            </a:xfrm>
            <a:custGeom>
              <a:avLst/>
              <a:gdLst/>
              <a:ahLst/>
              <a:cxnLst/>
              <a:rect l="l" t="t" r="r" b="b"/>
              <a:pathLst>
                <a:path w="881427" h="698532">
                  <a:moveTo>
                    <a:pt x="34700" y="0"/>
                  </a:moveTo>
                  <a:lnTo>
                    <a:pt x="846727" y="0"/>
                  </a:lnTo>
                  <a:cubicBezTo>
                    <a:pt x="865891" y="0"/>
                    <a:pt x="881427" y="15536"/>
                    <a:pt x="881427" y="34700"/>
                  </a:cubicBezTo>
                  <a:lnTo>
                    <a:pt x="881427" y="663832"/>
                  </a:lnTo>
                  <a:cubicBezTo>
                    <a:pt x="881427" y="673035"/>
                    <a:pt x="877771" y="681861"/>
                    <a:pt x="871264" y="688369"/>
                  </a:cubicBezTo>
                  <a:cubicBezTo>
                    <a:pt x="864756" y="694876"/>
                    <a:pt x="855930" y="698532"/>
                    <a:pt x="846727" y="698532"/>
                  </a:cubicBezTo>
                  <a:lnTo>
                    <a:pt x="34700" y="698532"/>
                  </a:lnTo>
                  <a:cubicBezTo>
                    <a:pt x="15536" y="698532"/>
                    <a:pt x="0" y="682997"/>
                    <a:pt x="0" y="663832"/>
                  </a:cubicBezTo>
                  <a:lnTo>
                    <a:pt x="0" y="34700"/>
                  </a:lnTo>
                  <a:cubicBezTo>
                    <a:pt x="0" y="15536"/>
                    <a:pt x="15536" y="0"/>
                    <a:pt x="34700" y="0"/>
                  </a:cubicBezTo>
                  <a:close/>
                </a:path>
              </a:pathLst>
            </a:custGeom>
            <a:solidFill>
              <a:srgbClr val="006D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81427" cy="7366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40086" y="4789255"/>
            <a:ext cx="4315796" cy="3787961"/>
            <a:chOff x="0" y="-38100"/>
            <a:chExt cx="1136671" cy="99765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36671" cy="959552"/>
            </a:xfrm>
            <a:custGeom>
              <a:avLst/>
              <a:gdLst/>
              <a:ahLst/>
              <a:cxnLst/>
              <a:rect l="l" t="t" r="r" b="b"/>
              <a:pathLst>
                <a:path w="1136671" h="959552">
                  <a:moveTo>
                    <a:pt x="26908" y="0"/>
                  </a:moveTo>
                  <a:lnTo>
                    <a:pt x="1109763" y="0"/>
                  </a:lnTo>
                  <a:cubicBezTo>
                    <a:pt x="1116899" y="0"/>
                    <a:pt x="1123743" y="2835"/>
                    <a:pt x="1128789" y="7881"/>
                  </a:cubicBezTo>
                  <a:cubicBezTo>
                    <a:pt x="1133836" y="12927"/>
                    <a:pt x="1136671" y="19771"/>
                    <a:pt x="1136671" y="26908"/>
                  </a:cubicBezTo>
                  <a:lnTo>
                    <a:pt x="1136671" y="932645"/>
                  </a:lnTo>
                  <a:cubicBezTo>
                    <a:pt x="1136671" y="939781"/>
                    <a:pt x="1133836" y="946625"/>
                    <a:pt x="1128789" y="951671"/>
                  </a:cubicBezTo>
                  <a:cubicBezTo>
                    <a:pt x="1123743" y="956717"/>
                    <a:pt x="1116899" y="959552"/>
                    <a:pt x="1109763" y="959552"/>
                  </a:cubicBezTo>
                  <a:lnTo>
                    <a:pt x="26908" y="959552"/>
                  </a:lnTo>
                  <a:cubicBezTo>
                    <a:pt x="19771" y="959552"/>
                    <a:pt x="12927" y="956717"/>
                    <a:pt x="7881" y="951671"/>
                  </a:cubicBezTo>
                  <a:cubicBezTo>
                    <a:pt x="2835" y="946625"/>
                    <a:pt x="0" y="939781"/>
                    <a:pt x="0" y="932645"/>
                  </a:cubicBezTo>
                  <a:lnTo>
                    <a:pt x="0" y="26908"/>
                  </a:lnTo>
                  <a:cubicBezTo>
                    <a:pt x="0" y="19771"/>
                    <a:pt x="2835" y="12927"/>
                    <a:pt x="7881" y="7881"/>
                  </a:cubicBezTo>
                  <a:cubicBezTo>
                    <a:pt x="12927" y="2835"/>
                    <a:pt x="19771" y="0"/>
                    <a:pt x="26908" y="0"/>
                  </a:cubicBezTo>
                  <a:close/>
                </a:path>
              </a:pathLst>
            </a:custGeom>
            <a:solidFill>
              <a:srgbClr val="006D3B"/>
            </a:solidFill>
          </p:spPr>
          <p:txBody>
            <a:bodyPr/>
            <a:lstStyle/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>
                  <a:solidFill>
                    <a:schemeClr val="bg1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</a:rPr>
                <a:t>E</a:t>
              </a:r>
              <a:r>
                <a:rPr lang="en-US" sz="18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</a:rPr>
                <a:t>stimate the gender-wage gap</a:t>
              </a:r>
              <a:r>
                <a:rPr lang="en-US" dirty="0">
                  <a:solidFill>
                    <a:schemeClr val="bg1"/>
                  </a:solidFill>
                  <a:effectLst/>
                </a:rPr>
                <a:t> 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36671" cy="997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67336" y="5932031"/>
            <a:ext cx="2239201" cy="459489"/>
            <a:chOff x="0" y="0"/>
            <a:chExt cx="589748" cy="12101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9748" cy="121018"/>
            </a:xfrm>
            <a:custGeom>
              <a:avLst/>
              <a:gdLst/>
              <a:ahLst/>
              <a:cxnLst/>
              <a:rect l="l" t="t" r="r" b="b"/>
              <a:pathLst>
                <a:path w="589748" h="121018">
                  <a:moveTo>
                    <a:pt x="51862" y="0"/>
                  </a:moveTo>
                  <a:lnTo>
                    <a:pt x="537887" y="0"/>
                  </a:lnTo>
                  <a:cubicBezTo>
                    <a:pt x="551641" y="0"/>
                    <a:pt x="564832" y="5464"/>
                    <a:pt x="574558" y="15190"/>
                  </a:cubicBezTo>
                  <a:cubicBezTo>
                    <a:pt x="584284" y="24916"/>
                    <a:pt x="589748" y="38107"/>
                    <a:pt x="589748" y="51862"/>
                  </a:cubicBezTo>
                  <a:lnTo>
                    <a:pt x="589748" y="69156"/>
                  </a:lnTo>
                  <a:cubicBezTo>
                    <a:pt x="589748" y="97798"/>
                    <a:pt x="566529" y="121018"/>
                    <a:pt x="537887" y="121018"/>
                  </a:cubicBezTo>
                  <a:lnTo>
                    <a:pt x="51862" y="121018"/>
                  </a:lnTo>
                  <a:cubicBezTo>
                    <a:pt x="38107" y="121018"/>
                    <a:pt x="24916" y="115554"/>
                    <a:pt x="15190" y="105828"/>
                  </a:cubicBezTo>
                  <a:cubicBezTo>
                    <a:pt x="5464" y="96102"/>
                    <a:pt x="0" y="82910"/>
                    <a:pt x="0" y="69156"/>
                  </a:cubicBezTo>
                  <a:lnTo>
                    <a:pt x="0" y="51862"/>
                  </a:lnTo>
                  <a:cubicBezTo>
                    <a:pt x="0" y="38107"/>
                    <a:pt x="5464" y="24916"/>
                    <a:pt x="15190" y="15190"/>
                  </a:cubicBezTo>
                  <a:cubicBezTo>
                    <a:pt x="24916" y="5464"/>
                    <a:pt x="38107" y="0"/>
                    <a:pt x="5186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589748" cy="159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111226" y="2859225"/>
            <a:ext cx="6898604" cy="1326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190" b="1" dirty="0">
                <a:solidFill>
                  <a:srgbClr val="2DCD8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 – Framing the Problem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2867226"/>
            <a:ext cx="6085944" cy="1507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096"/>
              </a:lnSpc>
            </a:pPr>
            <a:r>
              <a:rPr lang="en-US" sz="9600" b="1">
                <a:solidFill>
                  <a:srgbClr val="2DCD8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4499987" y="5797729"/>
            <a:ext cx="2614657" cy="459489"/>
            <a:chOff x="0" y="0"/>
            <a:chExt cx="688634" cy="12101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88634" cy="121018"/>
            </a:xfrm>
            <a:custGeom>
              <a:avLst/>
              <a:gdLst/>
              <a:ahLst/>
              <a:cxnLst/>
              <a:rect l="l" t="t" r="r" b="b"/>
              <a:pathLst>
                <a:path w="688634" h="121018">
                  <a:moveTo>
                    <a:pt x="44415" y="0"/>
                  </a:moveTo>
                  <a:lnTo>
                    <a:pt x="644219" y="0"/>
                  </a:lnTo>
                  <a:cubicBezTo>
                    <a:pt x="655999" y="0"/>
                    <a:pt x="667296" y="4679"/>
                    <a:pt x="675625" y="13009"/>
                  </a:cubicBezTo>
                  <a:cubicBezTo>
                    <a:pt x="683955" y="21338"/>
                    <a:pt x="688634" y="32635"/>
                    <a:pt x="688634" y="44415"/>
                  </a:cubicBezTo>
                  <a:lnTo>
                    <a:pt x="688634" y="76603"/>
                  </a:lnTo>
                  <a:cubicBezTo>
                    <a:pt x="688634" y="101133"/>
                    <a:pt x="668749" y="121018"/>
                    <a:pt x="644219" y="121018"/>
                  </a:cubicBezTo>
                  <a:lnTo>
                    <a:pt x="44415" y="121018"/>
                  </a:lnTo>
                  <a:cubicBezTo>
                    <a:pt x="32635" y="121018"/>
                    <a:pt x="21338" y="116338"/>
                    <a:pt x="13009" y="108009"/>
                  </a:cubicBezTo>
                  <a:cubicBezTo>
                    <a:pt x="4679" y="99680"/>
                    <a:pt x="0" y="88383"/>
                    <a:pt x="0" y="76603"/>
                  </a:cubicBezTo>
                  <a:lnTo>
                    <a:pt x="0" y="44415"/>
                  </a:lnTo>
                  <a:cubicBezTo>
                    <a:pt x="0" y="19885"/>
                    <a:pt x="19885" y="0"/>
                    <a:pt x="4441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688634" cy="159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076698" y="5232039"/>
            <a:ext cx="2242573" cy="661132"/>
            <a:chOff x="0" y="0"/>
            <a:chExt cx="590636" cy="17412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90636" cy="174125"/>
            </a:xfrm>
            <a:custGeom>
              <a:avLst/>
              <a:gdLst/>
              <a:ahLst/>
              <a:cxnLst/>
              <a:rect l="l" t="t" r="r" b="b"/>
              <a:pathLst>
                <a:path w="590636" h="174125">
                  <a:moveTo>
                    <a:pt x="51784" y="0"/>
                  </a:moveTo>
                  <a:lnTo>
                    <a:pt x="538853" y="0"/>
                  </a:lnTo>
                  <a:cubicBezTo>
                    <a:pt x="552587" y="0"/>
                    <a:pt x="565758" y="5456"/>
                    <a:pt x="575469" y="15167"/>
                  </a:cubicBezTo>
                  <a:cubicBezTo>
                    <a:pt x="585181" y="24878"/>
                    <a:pt x="590636" y="38050"/>
                    <a:pt x="590636" y="51784"/>
                  </a:cubicBezTo>
                  <a:lnTo>
                    <a:pt x="590636" y="122341"/>
                  </a:lnTo>
                  <a:cubicBezTo>
                    <a:pt x="590636" y="150941"/>
                    <a:pt x="567452" y="174125"/>
                    <a:pt x="538853" y="174125"/>
                  </a:cubicBezTo>
                  <a:lnTo>
                    <a:pt x="51784" y="174125"/>
                  </a:lnTo>
                  <a:cubicBezTo>
                    <a:pt x="23184" y="174125"/>
                    <a:pt x="0" y="150941"/>
                    <a:pt x="0" y="122341"/>
                  </a:cubicBezTo>
                  <a:lnTo>
                    <a:pt x="0" y="51784"/>
                  </a:lnTo>
                  <a:cubicBezTo>
                    <a:pt x="0" y="23184"/>
                    <a:pt x="23184" y="0"/>
                    <a:pt x="5178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590636" cy="212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404739" y="5989373"/>
            <a:ext cx="2100112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4B29"/>
                </a:solidFill>
                <a:latin typeface="DM Sans Bold"/>
                <a:ea typeface="DM Sans Bold"/>
                <a:cs typeface="DM Sans Bold"/>
                <a:sym typeface="DM Sans Bold"/>
              </a:rPr>
              <a:t>SATEKHOLDERS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855830" y="5855070"/>
            <a:ext cx="190297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4B29"/>
                </a:solidFill>
                <a:latin typeface="DM Sans Bold"/>
                <a:ea typeface="DM Sans Bold"/>
                <a:cs typeface="DM Sans Bold"/>
                <a:sym typeface="DM Sans Bold"/>
              </a:rPr>
              <a:t>CORE CONCERN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455324" y="5390202"/>
            <a:ext cx="1806502" cy="3064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 dirty="0">
                <a:solidFill>
                  <a:srgbClr val="004B29"/>
                </a:solidFill>
                <a:latin typeface="DM Sans Bold"/>
                <a:ea typeface="DM Sans Bold"/>
                <a:cs typeface="DM Sans Bold"/>
                <a:sym typeface="DM Sans Bold"/>
              </a:rPr>
              <a:t>OBJECTIVE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02261" y="6596099"/>
            <a:ext cx="2369351" cy="1448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3"/>
              </a:lnSpc>
            </a:pPr>
            <a:r>
              <a:rPr lang="en-US" sz="208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U.S. policy makers, labor economists, equality-focused organizations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295791" y="6385902"/>
            <a:ext cx="3344245" cy="1369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9"/>
              </a:lnSpc>
            </a:pPr>
            <a:r>
              <a:rPr lang="en-US" sz="1978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Persistent wage inequality between men and women across different U.S. subpopulations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2515400" y="3199163"/>
            <a:ext cx="5772600" cy="7087837"/>
            <a:chOff x="0" y="0"/>
            <a:chExt cx="1125228" cy="138160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125228" cy="1381601"/>
            </a:xfrm>
            <a:custGeom>
              <a:avLst/>
              <a:gdLst/>
              <a:ahLst/>
              <a:cxnLst/>
              <a:rect l="l" t="t" r="r" b="b"/>
              <a:pathLst>
                <a:path w="1125228" h="1381601">
                  <a:moveTo>
                    <a:pt x="0" y="0"/>
                  </a:moveTo>
                  <a:lnTo>
                    <a:pt x="1125228" y="0"/>
                  </a:lnTo>
                  <a:lnTo>
                    <a:pt x="1125228" y="1381601"/>
                  </a:lnTo>
                  <a:lnTo>
                    <a:pt x="0" y="1381601"/>
                  </a:lnTo>
                  <a:close/>
                </a:path>
              </a:pathLst>
            </a:custGeom>
            <a:blipFill>
              <a:blip r:embed="rId2">
                <a:alphaModFix amt="62000"/>
              </a:blip>
              <a:stretch>
                <a:fillRect l="-42059" r="-4205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9144000" y="2796088"/>
            <a:ext cx="7794353" cy="5516812"/>
            <a:chOff x="0" y="0"/>
            <a:chExt cx="2052834" cy="145298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52834" cy="1452987"/>
            </a:xfrm>
            <a:custGeom>
              <a:avLst/>
              <a:gdLst/>
              <a:ahLst/>
              <a:cxnLst/>
              <a:rect l="l" t="t" r="r" b="b"/>
              <a:pathLst>
                <a:path w="2052834" h="1452987">
                  <a:moveTo>
                    <a:pt x="14899" y="0"/>
                  </a:moveTo>
                  <a:lnTo>
                    <a:pt x="2037935" y="0"/>
                  </a:lnTo>
                  <a:cubicBezTo>
                    <a:pt x="2046163" y="0"/>
                    <a:pt x="2052834" y="6671"/>
                    <a:pt x="2052834" y="14899"/>
                  </a:cubicBezTo>
                  <a:lnTo>
                    <a:pt x="2052834" y="1438088"/>
                  </a:lnTo>
                  <a:cubicBezTo>
                    <a:pt x="2052834" y="1442040"/>
                    <a:pt x="2051264" y="1445829"/>
                    <a:pt x="2048470" y="1448624"/>
                  </a:cubicBezTo>
                  <a:cubicBezTo>
                    <a:pt x="2045676" y="1451418"/>
                    <a:pt x="2041886" y="1452987"/>
                    <a:pt x="2037935" y="1452987"/>
                  </a:cubicBezTo>
                  <a:lnTo>
                    <a:pt x="14899" y="1452987"/>
                  </a:lnTo>
                  <a:cubicBezTo>
                    <a:pt x="10948" y="1452987"/>
                    <a:pt x="7158" y="1451418"/>
                    <a:pt x="4364" y="1448624"/>
                  </a:cubicBezTo>
                  <a:cubicBezTo>
                    <a:pt x="1570" y="1445829"/>
                    <a:pt x="0" y="1442040"/>
                    <a:pt x="0" y="1438088"/>
                  </a:cubicBezTo>
                  <a:lnTo>
                    <a:pt x="0" y="14899"/>
                  </a:lnTo>
                  <a:cubicBezTo>
                    <a:pt x="0" y="10948"/>
                    <a:pt x="1570" y="7158"/>
                    <a:pt x="4364" y="4364"/>
                  </a:cubicBezTo>
                  <a:cubicBezTo>
                    <a:pt x="7158" y="1570"/>
                    <a:pt x="10948" y="0"/>
                    <a:pt x="14899" y="0"/>
                  </a:cubicBezTo>
                  <a:close/>
                </a:path>
              </a:pathLst>
            </a:custGeom>
            <a:solidFill>
              <a:srgbClr val="006D3B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052834" cy="14910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132048" y="3521652"/>
            <a:ext cx="4488951" cy="783903"/>
            <a:chOff x="0" y="0"/>
            <a:chExt cx="590636" cy="12101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90636" cy="121018"/>
            </a:xfrm>
            <a:custGeom>
              <a:avLst/>
              <a:gdLst/>
              <a:ahLst/>
              <a:cxnLst/>
              <a:rect l="l" t="t" r="r" b="b"/>
              <a:pathLst>
                <a:path w="590636" h="121018">
                  <a:moveTo>
                    <a:pt x="30353" y="0"/>
                  </a:moveTo>
                  <a:lnTo>
                    <a:pt x="560283" y="0"/>
                  </a:lnTo>
                  <a:cubicBezTo>
                    <a:pt x="568333" y="0"/>
                    <a:pt x="576054" y="3198"/>
                    <a:pt x="581746" y="8890"/>
                  </a:cubicBezTo>
                  <a:cubicBezTo>
                    <a:pt x="587438" y="14583"/>
                    <a:pt x="590636" y="22303"/>
                    <a:pt x="590636" y="30353"/>
                  </a:cubicBezTo>
                  <a:lnTo>
                    <a:pt x="590636" y="90664"/>
                  </a:lnTo>
                  <a:cubicBezTo>
                    <a:pt x="590636" y="98715"/>
                    <a:pt x="587438" y="106435"/>
                    <a:pt x="581746" y="112127"/>
                  </a:cubicBezTo>
                  <a:cubicBezTo>
                    <a:pt x="576054" y="117820"/>
                    <a:pt x="568333" y="121018"/>
                    <a:pt x="560283" y="121018"/>
                  </a:cubicBezTo>
                  <a:lnTo>
                    <a:pt x="30353" y="121018"/>
                  </a:lnTo>
                  <a:cubicBezTo>
                    <a:pt x="22303" y="121018"/>
                    <a:pt x="14583" y="117820"/>
                    <a:pt x="8890" y="112127"/>
                  </a:cubicBezTo>
                  <a:cubicBezTo>
                    <a:pt x="3198" y="106435"/>
                    <a:pt x="0" y="98715"/>
                    <a:pt x="0" y="90664"/>
                  </a:cubicBezTo>
                  <a:lnTo>
                    <a:pt x="0" y="30353"/>
                  </a:lnTo>
                  <a:cubicBezTo>
                    <a:pt x="0" y="22303"/>
                    <a:pt x="3198" y="14583"/>
                    <a:pt x="8890" y="8890"/>
                  </a:cubicBezTo>
                  <a:cubicBezTo>
                    <a:pt x="14583" y="3198"/>
                    <a:pt x="22303" y="0"/>
                    <a:pt x="3035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590636" cy="159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1348820" y="3578620"/>
            <a:ext cx="4055405" cy="5260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  <a:spcBef>
                <a:spcPct val="0"/>
              </a:spcBef>
            </a:pPr>
            <a:r>
              <a:rPr lang="en-US" sz="3070" b="1" dirty="0">
                <a:solidFill>
                  <a:srgbClr val="004B29"/>
                </a:solidFill>
                <a:latin typeface="DM Sans Bold"/>
                <a:ea typeface="DM Sans Bold"/>
                <a:cs typeface="DM Sans Bold"/>
                <a:sym typeface="DM Sans Bold"/>
              </a:rPr>
              <a:t>Data &amp; Methodology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76770" y="4887192"/>
            <a:ext cx="6736462" cy="3191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Data Points:                500K+</a:t>
            </a:r>
          </a:p>
          <a:p>
            <a:pPr algn="just">
              <a:lnSpc>
                <a:spcPts val="2520"/>
              </a:lnSpc>
            </a:pPr>
            <a:r>
              <a:rPr lang="en-US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Columns:                     42</a:t>
            </a:r>
          </a:p>
          <a:p>
            <a:pPr algn="just">
              <a:lnSpc>
                <a:spcPts val="2520"/>
              </a:lnSpc>
            </a:pPr>
            <a:endParaRPr lang="en-US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just">
              <a:lnSpc>
                <a:spcPts val="2520"/>
              </a:lnSpc>
            </a:pPr>
            <a:r>
              <a:rPr lang="en-US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2021 American Community Survey (ACS) Public Use Microdata Sample</a:t>
            </a:r>
          </a:p>
          <a:p>
            <a:pPr algn="just">
              <a:lnSpc>
                <a:spcPts val="2520"/>
              </a:lnSpc>
            </a:pPr>
            <a:endParaRPr lang="en-US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just">
              <a:lnSpc>
                <a:spcPts val="2520"/>
              </a:lnSpc>
            </a:pPr>
            <a:r>
              <a:rPr lang="en-US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Contains demographic, income, citizenship, education, and employment variables</a:t>
            </a:r>
          </a:p>
          <a:p>
            <a:pPr algn="just">
              <a:lnSpc>
                <a:spcPts val="2520"/>
              </a:lnSpc>
            </a:pPr>
            <a:endParaRPr lang="en-US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just">
              <a:lnSpc>
                <a:spcPts val="2520"/>
              </a:lnSpc>
            </a:pPr>
            <a:endParaRPr lang="en-US" sz="1800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228600" y="1369197"/>
            <a:ext cx="3656850" cy="8917803"/>
            <a:chOff x="0" y="0"/>
            <a:chExt cx="566542" cy="138160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66542" cy="1381601"/>
            </a:xfrm>
            <a:custGeom>
              <a:avLst/>
              <a:gdLst/>
              <a:ahLst/>
              <a:cxnLst/>
              <a:rect l="l" t="t" r="r" b="b"/>
              <a:pathLst>
                <a:path w="566542" h="1381601">
                  <a:moveTo>
                    <a:pt x="0" y="0"/>
                  </a:moveTo>
                  <a:lnTo>
                    <a:pt x="566542" y="0"/>
                  </a:lnTo>
                  <a:lnTo>
                    <a:pt x="566542" y="1381601"/>
                  </a:lnTo>
                  <a:lnTo>
                    <a:pt x="0" y="1381601"/>
                  </a:lnTo>
                  <a:close/>
                </a:path>
              </a:pathLst>
            </a:custGeom>
            <a:blipFill>
              <a:blip r:embed="rId2">
                <a:alphaModFix amt="62000"/>
              </a:blip>
              <a:stretch>
                <a:fillRect l="-132842" r="-13284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1299950" y="3069692"/>
            <a:ext cx="7794353" cy="5516812"/>
            <a:chOff x="0" y="0"/>
            <a:chExt cx="2052834" cy="14529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52834" cy="1452987"/>
            </a:xfrm>
            <a:custGeom>
              <a:avLst/>
              <a:gdLst/>
              <a:ahLst/>
              <a:cxnLst/>
              <a:rect l="l" t="t" r="r" b="b"/>
              <a:pathLst>
                <a:path w="2052834" h="1452987">
                  <a:moveTo>
                    <a:pt x="14899" y="0"/>
                  </a:moveTo>
                  <a:lnTo>
                    <a:pt x="2037935" y="0"/>
                  </a:lnTo>
                  <a:cubicBezTo>
                    <a:pt x="2046163" y="0"/>
                    <a:pt x="2052834" y="6671"/>
                    <a:pt x="2052834" y="14899"/>
                  </a:cubicBezTo>
                  <a:lnTo>
                    <a:pt x="2052834" y="1438088"/>
                  </a:lnTo>
                  <a:cubicBezTo>
                    <a:pt x="2052834" y="1442040"/>
                    <a:pt x="2051264" y="1445829"/>
                    <a:pt x="2048470" y="1448624"/>
                  </a:cubicBezTo>
                  <a:cubicBezTo>
                    <a:pt x="2045676" y="1451418"/>
                    <a:pt x="2041886" y="1452987"/>
                    <a:pt x="2037935" y="1452987"/>
                  </a:cubicBezTo>
                  <a:lnTo>
                    <a:pt x="14899" y="1452987"/>
                  </a:lnTo>
                  <a:cubicBezTo>
                    <a:pt x="10948" y="1452987"/>
                    <a:pt x="7158" y="1451418"/>
                    <a:pt x="4364" y="1448624"/>
                  </a:cubicBezTo>
                  <a:cubicBezTo>
                    <a:pt x="1570" y="1445829"/>
                    <a:pt x="0" y="1442040"/>
                    <a:pt x="0" y="1438088"/>
                  </a:cubicBezTo>
                  <a:lnTo>
                    <a:pt x="0" y="14899"/>
                  </a:lnTo>
                  <a:cubicBezTo>
                    <a:pt x="0" y="10948"/>
                    <a:pt x="1570" y="7158"/>
                    <a:pt x="4364" y="4364"/>
                  </a:cubicBezTo>
                  <a:cubicBezTo>
                    <a:pt x="7158" y="1570"/>
                    <a:pt x="10948" y="0"/>
                    <a:pt x="14899" y="0"/>
                  </a:cubicBezTo>
                  <a:close/>
                </a:path>
              </a:pathLst>
            </a:custGeom>
            <a:solidFill>
              <a:srgbClr val="006D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52834" cy="14910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337696" y="3481878"/>
            <a:ext cx="4739504" cy="783903"/>
            <a:chOff x="0" y="0"/>
            <a:chExt cx="590636" cy="12101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90636" cy="121018"/>
            </a:xfrm>
            <a:custGeom>
              <a:avLst/>
              <a:gdLst/>
              <a:ahLst/>
              <a:cxnLst/>
              <a:rect l="l" t="t" r="r" b="b"/>
              <a:pathLst>
                <a:path w="590636" h="121018">
                  <a:moveTo>
                    <a:pt x="30353" y="0"/>
                  </a:moveTo>
                  <a:lnTo>
                    <a:pt x="560283" y="0"/>
                  </a:lnTo>
                  <a:cubicBezTo>
                    <a:pt x="568333" y="0"/>
                    <a:pt x="576054" y="3198"/>
                    <a:pt x="581746" y="8890"/>
                  </a:cubicBezTo>
                  <a:cubicBezTo>
                    <a:pt x="587438" y="14583"/>
                    <a:pt x="590636" y="22303"/>
                    <a:pt x="590636" y="30353"/>
                  </a:cubicBezTo>
                  <a:lnTo>
                    <a:pt x="590636" y="90664"/>
                  </a:lnTo>
                  <a:cubicBezTo>
                    <a:pt x="590636" y="98715"/>
                    <a:pt x="587438" y="106435"/>
                    <a:pt x="581746" y="112127"/>
                  </a:cubicBezTo>
                  <a:cubicBezTo>
                    <a:pt x="576054" y="117820"/>
                    <a:pt x="568333" y="121018"/>
                    <a:pt x="560283" y="121018"/>
                  </a:cubicBezTo>
                  <a:lnTo>
                    <a:pt x="30353" y="121018"/>
                  </a:lnTo>
                  <a:cubicBezTo>
                    <a:pt x="22303" y="121018"/>
                    <a:pt x="14583" y="117820"/>
                    <a:pt x="8890" y="112127"/>
                  </a:cubicBezTo>
                  <a:cubicBezTo>
                    <a:pt x="3198" y="106435"/>
                    <a:pt x="0" y="98715"/>
                    <a:pt x="0" y="90664"/>
                  </a:cubicBezTo>
                  <a:lnTo>
                    <a:pt x="0" y="30353"/>
                  </a:lnTo>
                  <a:cubicBezTo>
                    <a:pt x="0" y="22303"/>
                    <a:pt x="3198" y="14583"/>
                    <a:pt x="8890" y="8890"/>
                  </a:cubicBezTo>
                  <a:cubicBezTo>
                    <a:pt x="14583" y="3198"/>
                    <a:pt x="22303" y="0"/>
                    <a:pt x="3035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90636" cy="159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703443" y="3538847"/>
            <a:ext cx="3989101" cy="5260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  <a:spcBef>
                <a:spcPct val="0"/>
              </a:spcBef>
            </a:pPr>
            <a:r>
              <a:rPr lang="en-US" sz="3070" b="1" dirty="0">
                <a:solidFill>
                  <a:srgbClr val="004B29"/>
                </a:solidFill>
                <a:latin typeface="DM Sans Bold"/>
                <a:ea typeface="DM Sans Bold"/>
                <a:cs typeface="DM Sans Bold"/>
                <a:sym typeface="DM Sans Bold"/>
              </a:rPr>
              <a:t>Feature Engineering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28895" y="4438791"/>
            <a:ext cx="6736462" cy="3512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endParaRPr lang="en-US" sz="1800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just">
              <a:lnSpc>
                <a:spcPts val="2520"/>
              </a:lnSpc>
            </a:pPr>
            <a:endParaRPr lang="en-US" sz="1800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just">
              <a:lnSpc>
                <a:spcPts val="2520"/>
              </a:lnSpc>
            </a:pPr>
            <a:r>
              <a:rPr lang="en-US" sz="18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Total Work Done = UHRSWORK × WKSWORK1</a:t>
            </a:r>
          </a:p>
          <a:p>
            <a:pPr algn="just">
              <a:lnSpc>
                <a:spcPts val="2520"/>
              </a:lnSpc>
            </a:pPr>
            <a:endParaRPr lang="en-US" sz="1800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just">
              <a:lnSpc>
                <a:spcPts val="2520"/>
              </a:lnSpc>
            </a:pPr>
            <a:r>
              <a:rPr lang="en-US" sz="18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Grouped transportation methods into 3 categories</a:t>
            </a:r>
          </a:p>
          <a:p>
            <a:pPr algn="just">
              <a:lnSpc>
                <a:spcPts val="2520"/>
              </a:lnSpc>
            </a:pPr>
            <a:endParaRPr lang="en-US" sz="1800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just">
              <a:lnSpc>
                <a:spcPts val="2520"/>
              </a:lnSpc>
            </a:pPr>
            <a:r>
              <a:rPr lang="en-US" sz="18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Determined citizenship status using CITIZEN, YRNATUR, and BPL</a:t>
            </a:r>
          </a:p>
          <a:p>
            <a:pPr algn="just">
              <a:lnSpc>
                <a:spcPts val="2520"/>
              </a:lnSpc>
            </a:pPr>
            <a:endParaRPr lang="en-US" sz="1800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just">
              <a:lnSpc>
                <a:spcPts val="2520"/>
              </a:lnSpc>
            </a:pPr>
            <a:r>
              <a:rPr lang="en-US" sz="18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Transformed income (log) to reduce skewness</a:t>
            </a:r>
          </a:p>
          <a:p>
            <a:pPr algn="just">
              <a:lnSpc>
                <a:spcPts val="2520"/>
              </a:lnSpc>
            </a:pPr>
            <a:endParaRPr lang="en-US" sz="1800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just">
              <a:lnSpc>
                <a:spcPts val="2520"/>
              </a:lnSpc>
            </a:pPr>
            <a:r>
              <a:rPr lang="en-US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Removing Multi-Colinear columns</a:t>
            </a:r>
            <a:endParaRPr lang="en-US" sz="1800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11025007" y="1369197"/>
            <a:ext cx="7262993" cy="8917803"/>
            <a:chOff x="0" y="0"/>
            <a:chExt cx="1125228" cy="138160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25228" cy="1381601"/>
            </a:xfrm>
            <a:custGeom>
              <a:avLst/>
              <a:gdLst/>
              <a:ahLst/>
              <a:cxnLst/>
              <a:rect l="l" t="t" r="r" b="b"/>
              <a:pathLst>
                <a:path w="1125228" h="1381601">
                  <a:moveTo>
                    <a:pt x="0" y="0"/>
                  </a:moveTo>
                  <a:lnTo>
                    <a:pt x="1125228" y="0"/>
                  </a:lnTo>
                  <a:lnTo>
                    <a:pt x="1125228" y="1381601"/>
                  </a:lnTo>
                  <a:lnTo>
                    <a:pt x="0" y="1381601"/>
                  </a:lnTo>
                  <a:close/>
                </a:path>
              </a:pathLst>
            </a:custGeom>
            <a:blipFill>
              <a:blip r:embed="rId2">
                <a:alphaModFix amt="62000"/>
              </a:blip>
              <a:stretch>
                <a:fillRect l="-44278" r="-3989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5FF2DF-F893-6925-877C-089F6892A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>
            <a:extLst>
              <a:ext uri="{FF2B5EF4-FFF2-40B4-BE49-F238E27FC236}">
                <a16:creationId xmlns:a16="http://schemas.microsoft.com/office/drawing/2014/main" id="{FC579CE9-48FE-03E3-9F44-4E68D46FDF32}"/>
              </a:ext>
            </a:extLst>
          </p:cNvPr>
          <p:cNvGrpSpPr/>
          <p:nvPr/>
        </p:nvGrpSpPr>
        <p:grpSpPr>
          <a:xfrm>
            <a:off x="9144000" y="2796088"/>
            <a:ext cx="7794353" cy="5516812"/>
            <a:chOff x="0" y="0"/>
            <a:chExt cx="2052834" cy="1452987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508C4289-EB39-77DC-F7F3-59107405F392}"/>
                </a:ext>
              </a:extLst>
            </p:cNvPr>
            <p:cNvSpPr/>
            <p:nvPr/>
          </p:nvSpPr>
          <p:spPr>
            <a:xfrm>
              <a:off x="0" y="0"/>
              <a:ext cx="2052834" cy="1452987"/>
            </a:xfrm>
            <a:custGeom>
              <a:avLst/>
              <a:gdLst/>
              <a:ahLst/>
              <a:cxnLst/>
              <a:rect l="l" t="t" r="r" b="b"/>
              <a:pathLst>
                <a:path w="2052834" h="1452987">
                  <a:moveTo>
                    <a:pt x="14899" y="0"/>
                  </a:moveTo>
                  <a:lnTo>
                    <a:pt x="2037935" y="0"/>
                  </a:lnTo>
                  <a:cubicBezTo>
                    <a:pt x="2046163" y="0"/>
                    <a:pt x="2052834" y="6671"/>
                    <a:pt x="2052834" y="14899"/>
                  </a:cubicBezTo>
                  <a:lnTo>
                    <a:pt x="2052834" y="1438088"/>
                  </a:lnTo>
                  <a:cubicBezTo>
                    <a:pt x="2052834" y="1442040"/>
                    <a:pt x="2051264" y="1445829"/>
                    <a:pt x="2048470" y="1448624"/>
                  </a:cubicBezTo>
                  <a:cubicBezTo>
                    <a:pt x="2045676" y="1451418"/>
                    <a:pt x="2041886" y="1452987"/>
                    <a:pt x="2037935" y="1452987"/>
                  </a:cubicBezTo>
                  <a:lnTo>
                    <a:pt x="14899" y="1452987"/>
                  </a:lnTo>
                  <a:cubicBezTo>
                    <a:pt x="10948" y="1452987"/>
                    <a:pt x="7158" y="1451418"/>
                    <a:pt x="4364" y="1448624"/>
                  </a:cubicBezTo>
                  <a:cubicBezTo>
                    <a:pt x="1570" y="1445829"/>
                    <a:pt x="0" y="1442040"/>
                    <a:pt x="0" y="1438088"/>
                  </a:cubicBezTo>
                  <a:lnTo>
                    <a:pt x="0" y="14899"/>
                  </a:lnTo>
                  <a:cubicBezTo>
                    <a:pt x="0" y="10948"/>
                    <a:pt x="1570" y="7158"/>
                    <a:pt x="4364" y="4364"/>
                  </a:cubicBezTo>
                  <a:cubicBezTo>
                    <a:pt x="7158" y="1570"/>
                    <a:pt x="10948" y="0"/>
                    <a:pt x="14899" y="0"/>
                  </a:cubicBezTo>
                  <a:close/>
                </a:path>
              </a:pathLst>
            </a:custGeom>
            <a:solidFill>
              <a:srgbClr val="006D3B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2895C695-97AB-D805-1DD7-2C876080B198}"/>
                </a:ext>
              </a:extLst>
            </p:cNvPr>
            <p:cNvSpPr txBox="1"/>
            <p:nvPr/>
          </p:nvSpPr>
          <p:spPr>
            <a:xfrm>
              <a:off x="0" y="-38100"/>
              <a:ext cx="2052834" cy="14910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504C6593-ED25-8E1A-8178-90CB29EB9EDC}"/>
              </a:ext>
            </a:extLst>
          </p:cNvPr>
          <p:cNvGrpSpPr/>
          <p:nvPr/>
        </p:nvGrpSpPr>
        <p:grpSpPr>
          <a:xfrm>
            <a:off x="11132048" y="3521652"/>
            <a:ext cx="4488951" cy="783903"/>
            <a:chOff x="0" y="0"/>
            <a:chExt cx="590636" cy="121018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458412E9-957D-B342-6123-C3E0802B0D15}"/>
                </a:ext>
              </a:extLst>
            </p:cNvPr>
            <p:cNvSpPr/>
            <p:nvPr/>
          </p:nvSpPr>
          <p:spPr>
            <a:xfrm>
              <a:off x="0" y="0"/>
              <a:ext cx="590636" cy="121018"/>
            </a:xfrm>
            <a:custGeom>
              <a:avLst/>
              <a:gdLst/>
              <a:ahLst/>
              <a:cxnLst/>
              <a:rect l="l" t="t" r="r" b="b"/>
              <a:pathLst>
                <a:path w="590636" h="121018">
                  <a:moveTo>
                    <a:pt x="30353" y="0"/>
                  </a:moveTo>
                  <a:lnTo>
                    <a:pt x="560283" y="0"/>
                  </a:lnTo>
                  <a:cubicBezTo>
                    <a:pt x="568333" y="0"/>
                    <a:pt x="576054" y="3198"/>
                    <a:pt x="581746" y="8890"/>
                  </a:cubicBezTo>
                  <a:cubicBezTo>
                    <a:pt x="587438" y="14583"/>
                    <a:pt x="590636" y="22303"/>
                    <a:pt x="590636" y="30353"/>
                  </a:cubicBezTo>
                  <a:lnTo>
                    <a:pt x="590636" y="90664"/>
                  </a:lnTo>
                  <a:cubicBezTo>
                    <a:pt x="590636" y="98715"/>
                    <a:pt x="587438" y="106435"/>
                    <a:pt x="581746" y="112127"/>
                  </a:cubicBezTo>
                  <a:cubicBezTo>
                    <a:pt x="576054" y="117820"/>
                    <a:pt x="568333" y="121018"/>
                    <a:pt x="560283" y="121018"/>
                  </a:cubicBezTo>
                  <a:lnTo>
                    <a:pt x="30353" y="121018"/>
                  </a:lnTo>
                  <a:cubicBezTo>
                    <a:pt x="22303" y="121018"/>
                    <a:pt x="14583" y="117820"/>
                    <a:pt x="8890" y="112127"/>
                  </a:cubicBezTo>
                  <a:cubicBezTo>
                    <a:pt x="3198" y="106435"/>
                    <a:pt x="0" y="98715"/>
                    <a:pt x="0" y="90664"/>
                  </a:cubicBezTo>
                  <a:lnTo>
                    <a:pt x="0" y="30353"/>
                  </a:lnTo>
                  <a:cubicBezTo>
                    <a:pt x="0" y="22303"/>
                    <a:pt x="3198" y="14583"/>
                    <a:pt x="8890" y="8890"/>
                  </a:cubicBezTo>
                  <a:cubicBezTo>
                    <a:pt x="14583" y="3198"/>
                    <a:pt x="22303" y="0"/>
                    <a:pt x="3035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0A28DB2E-58BF-41D1-9CA9-B8D02617A096}"/>
                </a:ext>
              </a:extLst>
            </p:cNvPr>
            <p:cNvSpPr txBox="1"/>
            <p:nvPr/>
          </p:nvSpPr>
          <p:spPr>
            <a:xfrm>
              <a:off x="0" y="-38100"/>
              <a:ext cx="590636" cy="159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1573B092-40DC-D273-94E0-11CCD9408EEC}"/>
              </a:ext>
            </a:extLst>
          </p:cNvPr>
          <p:cNvSpPr txBox="1"/>
          <p:nvPr/>
        </p:nvSpPr>
        <p:spPr>
          <a:xfrm>
            <a:off x="11348820" y="3578620"/>
            <a:ext cx="4055405" cy="5260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  <a:spcBef>
                <a:spcPct val="0"/>
              </a:spcBef>
            </a:pPr>
            <a:r>
              <a:rPr lang="en-US" sz="3070" b="1" dirty="0">
                <a:solidFill>
                  <a:srgbClr val="004B29"/>
                </a:solidFill>
                <a:latin typeface="DM Sans Bold"/>
                <a:ea typeface="DM Sans Bold"/>
                <a:cs typeface="DM Sans Bold"/>
                <a:sym typeface="DM Sans Bold"/>
              </a:rPr>
              <a:t>Hypothesis Test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C0E4B75B-0037-4CA2-FAB3-079BC11ED546}"/>
              </a:ext>
            </a:extLst>
          </p:cNvPr>
          <p:cNvSpPr txBox="1"/>
          <p:nvPr/>
        </p:nvSpPr>
        <p:spPr>
          <a:xfrm>
            <a:off x="9676770" y="4887192"/>
            <a:ext cx="6736462" cy="2550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 test findings</a:t>
            </a:r>
          </a:p>
          <a:p>
            <a:pPr algn="just">
              <a:lnSpc>
                <a:spcPts val="2520"/>
              </a:lnSpc>
            </a:pPr>
            <a:endParaRPr lang="en-US" sz="1800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just">
              <a:lnSpc>
                <a:spcPts val="2520"/>
              </a:lnSpc>
            </a:pPr>
            <a:r>
              <a:rPr lang="en-US" sz="18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⁠The t-statistic of 74.16 indicates an extremely large difference in average wages between genders relative to the data’s </a:t>
            </a:r>
          </a:p>
          <a:p>
            <a:pPr algn="just">
              <a:lnSpc>
                <a:spcPts val="2520"/>
              </a:lnSpc>
            </a:pPr>
            <a:endParaRPr lang="en-US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just">
              <a:lnSpc>
                <a:spcPts val="2520"/>
              </a:lnSpc>
            </a:pPr>
            <a:r>
              <a:rPr lang="en-US" sz="18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This strongly rejects the null hypothesis, confirming a statistically significant gender wage gap.</a:t>
            </a:r>
            <a:endParaRPr lang="en-US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just">
              <a:lnSpc>
                <a:spcPts val="2520"/>
              </a:lnSpc>
            </a:pPr>
            <a:endParaRPr lang="en-US" sz="1800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F7835F78-7432-9480-C715-BFE596730430}"/>
              </a:ext>
            </a:extLst>
          </p:cNvPr>
          <p:cNvGrpSpPr/>
          <p:nvPr/>
        </p:nvGrpSpPr>
        <p:grpSpPr>
          <a:xfrm>
            <a:off x="228600" y="1369197"/>
            <a:ext cx="3656850" cy="8917803"/>
            <a:chOff x="0" y="0"/>
            <a:chExt cx="566542" cy="1381601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C2D9E422-A764-760C-8D5B-D76A0DD3AC66}"/>
                </a:ext>
              </a:extLst>
            </p:cNvPr>
            <p:cNvSpPr/>
            <p:nvPr/>
          </p:nvSpPr>
          <p:spPr>
            <a:xfrm>
              <a:off x="0" y="0"/>
              <a:ext cx="566542" cy="1381601"/>
            </a:xfrm>
            <a:custGeom>
              <a:avLst/>
              <a:gdLst/>
              <a:ahLst/>
              <a:cxnLst/>
              <a:rect l="l" t="t" r="r" b="b"/>
              <a:pathLst>
                <a:path w="566542" h="1381601">
                  <a:moveTo>
                    <a:pt x="0" y="0"/>
                  </a:moveTo>
                  <a:lnTo>
                    <a:pt x="566542" y="0"/>
                  </a:lnTo>
                  <a:lnTo>
                    <a:pt x="566542" y="1381601"/>
                  </a:lnTo>
                  <a:lnTo>
                    <a:pt x="0" y="1381601"/>
                  </a:lnTo>
                  <a:close/>
                </a:path>
              </a:pathLst>
            </a:custGeom>
            <a:blipFill>
              <a:blip r:embed="rId2">
                <a:alphaModFix amt="62000"/>
              </a:blip>
              <a:stretch>
                <a:fillRect l="-132842" r="-13284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83854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A91AAD-B99E-5907-9CBA-D8648E3DB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9B57F91-1115-219B-9242-5A813A4B5E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02" y="647700"/>
            <a:ext cx="16632697" cy="927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967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578805"/>
            <a:ext cx="1028700" cy="127315"/>
            <a:chOff x="0" y="0"/>
            <a:chExt cx="812800" cy="1005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00594"/>
            </a:xfrm>
            <a:custGeom>
              <a:avLst/>
              <a:gdLst/>
              <a:ahLst/>
              <a:cxnLst/>
              <a:rect l="l" t="t" r="r" b="b"/>
              <a:pathLst>
                <a:path w="812800" h="100594">
                  <a:moveTo>
                    <a:pt x="0" y="0"/>
                  </a:moveTo>
                  <a:lnTo>
                    <a:pt x="812800" y="0"/>
                  </a:lnTo>
                  <a:lnTo>
                    <a:pt x="812800" y="100594"/>
                  </a:lnTo>
                  <a:lnTo>
                    <a:pt x="0" y="100594"/>
                  </a:lnTo>
                  <a:close/>
                </a:path>
              </a:pathLst>
            </a:custGeom>
            <a:solidFill>
              <a:srgbClr val="2DCD8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1386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2" name="Picture 21" descr="A map of the united states&#10;&#10;AI-generated content may be incorrect.">
            <a:extLst>
              <a:ext uri="{FF2B5EF4-FFF2-40B4-BE49-F238E27FC236}">
                <a16:creationId xmlns:a16="http://schemas.microsoft.com/office/drawing/2014/main" id="{11E66367-26D8-938D-4570-86505BA8A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739" y="881656"/>
            <a:ext cx="13603518" cy="8411047"/>
          </a:xfrm>
          <a:prstGeom prst="rect">
            <a:avLst/>
          </a:prstGeom>
        </p:spPr>
      </p:pic>
      <p:pic>
        <p:nvPicPr>
          <p:cNvPr id="26" name="Picture 25" descr="A map of the state of alaska&#10;&#10;AI-generated content may be incorrect.">
            <a:extLst>
              <a:ext uri="{FF2B5EF4-FFF2-40B4-BE49-F238E27FC236}">
                <a16:creationId xmlns:a16="http://schemas.microsoft.com/office/drawing/2014/main" id="{3831FD8D-5062-57B6-2424-3327D279D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281"/>
            <a:ext cx="4460739" cy="42645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63B23920-1D64-11C4-7E8C-093E27CE8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71449"/>
            <a:ext cx="16535400" cy="9150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246</Words>
  <Application>Microsoft Macintosh PowerPoint</Application>
  <PresentationFormat>Custom</PresentationFormat>
  <Paragraphs>59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Montserrat Ultra-Bold</vt:lpstr>
      <vt:lpstr>Calibri</vt:lpstr>
      <vt:lpstr>Montserrat Bold</vt:lpstr>
      <vt:lpstr>Aptos</vt:lpstr>
      <vt:lpstr>Canva Sans</vt:lpstr>
      <vt:lpstr>Arial</vt:lpstr>
      <vt:lpstr>DM Sans Bold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Members</dc:title>
  <cp:lastModifiedBy>manav patel</cp:lastModifiedBy>
  <cp:revision>2</cp:revision>
  <dcterms:created xsi:type="dcterms:W3CDTF">2006-08-16T00:00:00Z</dcterms:created>
  <dcterms:modified xsi:type="dcterms:W3CDTF">2025-04-05T18:59:55Z</dcterms:modified>
  <dc:identifier>DAGjymNLD3Y</dc:identifier>
</cp:coreProperties>
</file>